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3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5152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214E-23A9-4319-9C53-AC0E6119AC56}" type="datetimeFigureOut">
              <a:rPr lang="de-AT" smtClean="0"/>
              <a:t>09.09.2022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E62-519E-4E07-A560-987EE0FB43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95972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214E-23A9-4319-9C53-AC0E6119AC56}" type="datetimeFigureOut">
              <a:rPr lang="de-AT" smtClean="0"/>
              <a:t>09.09.2022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E62-519E-4E07-A560-987EE0FB43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23684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214E-23A9-4319-9C53-AC0E6119AC56}" type="datetimeFigureOut">
              <a:rPr lang="de-AT" smtClean="0"/>
              <a:t>09.09.2022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E62-519E-4E07-A560-987EE0FB43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5820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5879" y="1709738"/>
            <a:ext cx="8543925" cy="2852737"/>
          </a:xfrm>
        </p:spPr>
        <p:txBody>
          <a:bodyPr anchor="b"/>
          <a:lstStyle>
            <a:lvl1pPr>
              <a:defRPr sz="2337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75879" y="4589464"/>
            <a:ext cx="8543925" cy="1500187"/>
          </a:xfrm>
        </p:spPr>
        <p:txBody>
          <a:bodyPr/>
          <a:lstStyle>
            <a:lvl1pPr marL="0" indent="0">
              <a:buNone/>
              <a:defRPr sz="935">
                <a:solidFill>
                  <a:schemeClr val="tx1">
                    <a:tint val="75000"/>
                  </a:schemeClr>
                </a:solidFill>
              </a:defRPr>
            </a:lvl1pPr>
            <a:lvl2pPr marL="178042" indent="0">
              <a:buNone/>
              <a:defRPr sz="779">
                <a:solidFill>
                  <a:schemeClr val="tx1">
                    <a:tint val="75000"/>
                  </a:schemeClr>
                </a:solidFill>
              </a:defRPr>
            </a:lvl2pPr>
            <a:lvl3pPr marL="356085" indent="0">
              <a:buNone/>
              <a:defRPr sz="701">
                <a:solidFill>
                  <a:schemeClr val="tx1">
                    <a:tint val="75000"/>
                  </a:schemeClr>
                </a:solidFill>
              </a:defRPr>
            </a:lvl3pPr>
            <a:lvl4pPr marL="534127" indent="0">
              <a:buNone/>
              <a:defRPr sz="623">
                <a:solidFill>
                  <a:schemeClr val="tx1">
                    <a:tint val="75000"/>
                  </a:schemeClr>
                </a:solidFill>
              </a:defRPr>
            </a:lvl4pPr>
            <a:lvl5pPr marL="712169" indent="0">
              <a:buNone/>
              <a:defRPr sz="623">
                <a:solidFill>
                  <a:schemeClr val="tx1">
                    <a:tint val="75000"/>
                  </a:schemeClr>
                </a:solidFill>
              </a:defRPr>
            </a:lvl5pPr>
            <a:lvl6pPr marL="890211" indent="0">
              <a:buNone/>
              <a:defRPr sz="623">
                <a:solidFill>
                  <a:schemeClr val="tx1">
                    <a:tint val="75000"/>
                  </a:schemeClr>
                </a:solidFill>
              </a:defRPr>
            </a:lvl6pPr>
            <a:lvl7pPr marL="1068254" indent="0">
              <a:buNone/>
              <a:defRPr sz="623">
                <a:solidFill>
                  <a:schemeClr val="tx1">
                    <a:tint val="75000"/>
                  </a:schemeClr>
                </a:solidFill>
              </a:defRPr>
            </a:lvl7pPr>
            <a:lvl8pPr marL="1246296" indent="0">
              <a:buNone/>
              <a:defRPr sz="623">
                <a:solidFill>
                  <a:schemeClr val="tx1">
                    <a:tint val="75000"/>
                  </a:schemeClr>
                </a:solidFill>
              </a:defRPr>
            </a:lvl8pPr>
            <a:lvl9pPr marL="1424338" indent="0">
              <a:buNone/>
              <a:defRPr sz="6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214E-23A9-4319-9C53-AC0E6119AC56}" type="datetimeFigureOut">
              <a:rPr lang="de-AT" smtClean="0"/>
              <a:t>09.09.2022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E62-519E-4E07-A560-987EE0FB43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0601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214E-23A9-4319-9C53-AC0E6119AC56}" type="datetimeFigureOut">
              <a:rPr lang="de-AT" smtClean="0"/>
              <a:t>09.09.2022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E62-519E-4E07-A560-987EE0FB43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056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329" y="365126"/>
            <a:ext cx="8543925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2329" y="1681164"/>
            <a:ext cx="4190702" cy="823912"/>
          </a:xfrm>
        </p:spPr>
        <p:txBody>
          <a:bodyPr anchor="b"/>
          <a:lstStyle>
            <a:lvl1pPr marL="0" indent="0">
              <a:buNone/>
              <a:defRPr sz="935" b="1"/>
            </a:lvl1pPr>
            <a:lvl2pPr marL="178042" indent="0">
              <a:buNone/>
              <a:defRPr sz="779" b="1"/>
            </a:lvl2pPr>
            <a:lvl3pPr marL="356085" indent="0">
              <a:buNone/>
              <a:defRPr sz="701" b="1"/>
            </a:lvl3pPr>
            <a:lvl4pPr marL="534127" indent="0">
              <a:buNone/>
              <a:defRPr sz="623" b="1"/>
            </a:lvl4pPr>
            <a:lvl5pPr marL="712169" indent="0">
              <a:buNone/>
              <a:defRPr sz="623" b="1"/>
            </a:lvl5pPr>
            <a:lvl6pPr marL="890211" indent="0">
              <a:buNone/>
              <a:defRPr sz="623" b="1"/>
            </a:lvl6pPr>
            <a:lvl7pPr marL="1068254" indent="0">
              <a:buNone/>
              <a:defRPr sz="623" b="1"/>
            </a:lvl7pPr>
            <a:lvl8pPr marL="1246296" indent="0">
              <a:buNone/>
              <a:defRPr sz="623" b="1"/>
            </a:lvl8pPr>
            <a:lvl9pPr marL="1424338" indent="0">
              <a:buNone/>
              <a:defRPr sz="6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82329" y="2505076"/>
            <a:ext cx="4190702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14914" y="1681164"/>
            <a:ext cx="4211340" cy="823912"/>
          </a:xfrm>
        </p:spPr>
        <p:txBody>
          <a:bodyPr anchor="b"/>
          <a:lstStyle>
            <a:lvl1pPr marL="0" indent="0">
              <a:buNone/>
              <a:defRPr sz="935" b="1"/>
            </a:lvl1pPr>
            <a:lvl2pPr marL="178042" indent="0">
              <a:buNone/>
              <a:defRPr sz="779" b="1"/>
            </a:lvl2pPr>
            <a:lvl3pPr marL="356085" indent="0">
              <a:buNone/>
              <a:defRPr sz="701" b="1"/>
            </a:lvl3pPr>
            <a:lvl4pPr marL="534127" indent="0">
              <a:buNone/>
              <a:defRPr sz="623" b="1"/>
            </a:lvl4pPr>
            <a:lvl5pPr marL="712169" indent="0">
              <a:buNone/>
              <a:defRPr sz="623" b="1"/>
            </a:lvl5pPr>
            <a:lvl6pPr marL="890211" indent="0">
              <a:buNone/>
              <a:defRPr sz="623" b="1"/>
            </a:lvl6pPr>
            <a:lvl7pPr marL="1068254" indent="0">
              <a:buNone/>
              <a:defRPr sz="623" b="1"/>
            </a:lvl7pPr>
            <a:lvl8pPr marL="1246296" indent="0">
              <a:buNone/>
              <a:defRPr sz="623" b="1"/>
            </a:lvl8pPr>
            <a:lvl9pPr marL="1424338" indent="0">
              <a:buNone/>
              <a:defRPr sz="6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14914" y="2505076"/>
            <a:ext cx="4211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214E-23A9-4319-9C53-AC0E6119AC56}" type="datetimeFigureOut">
              <a:rPr lang="de-AT" smtClean="0"/>
              <a:t>09.09.2022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E62-519E-4E07-A560-987EE0FB43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23287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214E-23A9-4319-9C53-AC0E6119AC56}" type="datetimeFigureOut">
              <a:rPr lang="de-AT" smtClean="0"/>
              <a:t>09.09.2022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E62-519E-4E07-A560-987EE0FB43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89450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214E-23A9-4319-9C53-AC0E6119AC56}" type="datetimeFigureOut">
              <a:rPr lang="de-AT" smtClean="0"/>
              <a:t>09.09.2022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E62-519E-4E07-A560-987EE0FB43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3701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2" cy="1600200"/>
          </a:xfrm>
        </p:spPr>
        <p:txBody>
          <a:bodyPr anchor="b"/>
          <a:lstStyle>
            <a:lvl1pPr>
              <a:defRPr sz="1246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11341" y="987426"/>
            <a:ext cx="5014913" cy="4873625"/>
          </a:xfrm>
        </p:spPr>
        <p:txBody>
          <a:bodyPr/>
          <a:lstStyle>
            <a:lvl1pPr>
              <a:defRPr sz="1246"/>
            </a:lvl1pPr>
            <a:lvl2pPr>
              <a:defRPr sz="1090"/>
            </a:lvl2pPr>
            <a:lvl3pPr>
              <a:defRPr sz="935"/>
            </a:lvl3pPr>
            <a:lvl4pPr>
              <a:defRPr sz="779"/>
            </a:lvl4pPr>
            <a:lvl5pPr>
              <a:defRPr sz="779"/>
            </a:lvl5pPr>
            <a:lvl6pPr>
              <a:defRPr sz="779"/>
            </a:lvl6pPr>
            <a:lvl7pPr>
              <a:defRPr sz="779"/>
            </a:lvl7pPr>
            <a:lvl8pPr>
              <a:defRPr sz="779"/>
            </a:lvl8pPr>
            <a:lvl9pPr>
              <a:defRPr sz="779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2" cy="3811588"/>
          </a:xfrm>
        </p:spPr>
        <p:txBody>
          <a:bodyPr/>
          <a:lstStyle>
            <a:lvl1pPr marL="0" indent="0">
              <a:buNone/>
              <a:defRPr sz="623"/>
            </a:lvl1pPr>
            <a:lvl2pPr marL="178042" indent="0">
              <a:buNone/>
              <a:defRPr sz="546"/>
            </a:lvl2pPr>
            <a:lvl3pPr marL="356085" indent="0">
              <a:buNone/>
              <a:defRPr sz="467"/>
            </a:lvl3pPr>
            <a:lvl4pPr marL="534127" indent="0">
              <a:buNone/>
              <a:defRPr sz="390"/>
            </a:lvl4pPr>
            <a:lvl5pPr marL="712169" indent="0">
              <a:buNone/>
              <a:defRPr sz="390"/>
            </a:lvl5pPr>
            <a:lvl6pPr marL="890211" indent="0">
              <a:buNone/>
              <a:defRPr sz="390"/>
            </a:lvl6pPr>
            <a:lvl7pPr marL="1068254" indent="0">
              <a:buNone/>
              <a:defRPr sz="390"/>
            </a:lvl7pPr>
            <a:lvl8pPr marL="1246296" indent="0">
              <a:buNone/>
              <a:defRPr sz="390"/>
            </a:lvl8pPr>
            <a:lvl9pPr marL="1424338" indent="0">
              <a:buNone/>
              <a:defRPr sz="39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214E-23A9-4319-9C53-AC0E6119AC56}" type="datetimeFigureOut">
              <a:rPr lang="de-AT" smtClean="0"/>
              <a:t>09.09.2022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E62-519E-4E07-A560-987EE0FB43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35703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2329" y="457200"/>
            <a:ext cx="3194942" cy="1600200"/>
          </a:xfrm>
        </p:spPr>
        <p:txBody>
          <a:bodyPr anchor="b"/>
          <a:lstStyle>
            <a:lvl1pPr>
              <a:defRPr sz="1246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11341" y="987426"/>
            <a:ext cx="5014913" cy="4873625"/>
          </a:xfrm>
        </p:spPr>
        <p:txBody>
          <a:bodyPr/>
          <a:lstStyle>
            <a:lvl1pPr marL="0" indent="0">
              <a:buNone/>
              <a:defRPr sz="1246"/>
            </a:lvl1pPr>
            <a:lvl2pPr marL="178042" indent="0">
              <a:buNone/>
              <a:defRPr sz="1090"/>
            </a:lvl2pPr>
            <a:lvl3pPr marL="356085" indent="0">
              <a:buNone/>
              <a:defRPr sz="935"/>
            </a:lvl3pPr>
            <a:lvl4pPr marL="534127" indent="0">
              <a:buNone/>
              <a:defRPr sz="779"/>
            </a:lvl4pPr>
            <a:lvl5pPr marL="712169" indent="0">
              <a:buNone/>
              <a:defRPr sz="779"/>
            </a:lvl5pPr>
            <a:lvl6pPr marL="890211" indent="0">
              <a:buNone/>
              <a:defRPr sz="779"/>
            </a:lvl6pPr>
            <a:lvl7pPr marL="1068254" indent="0">
              <a:buNone/>
              <a:defRPr sz="779"/>
            </a:lvl7pPr>
            <a:lvl8pPr marL="1246296" indent="0">
              <a:buNone/>
              <a:defRPr sz="779"/>
            </a:lvl8pPr>
            <a:lvl9pPr marL="1424338" indent="0">
              <a:buNone/>
              <a:defRPr sz="779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82329" y="2057400"/>
            <a:ext cx="3194942" cy="3811588"/>
          </a:xfrm>
        </p:spPr>
        <p:txBody>
          <a:bodyPr/>
          <a:lstStyle>
            <a:lvl1pPr marL="0" indent="0">
              <a:buNone/>
              <a:defRPr sz="623"/>
            </a:lvl1pPr>
            <a:lvl2pPr marL="178042" indent="0">
              <a:buNone/>
              <a:defRPr sz="546"/>
            </a:lvl2pPr>
            <a:lvl3pPr marL="356085" indent="0">
              <a:buNone/>
              <a:defRPr sz="467"/>
            </a:lvl3pPr>
            <a:lvl4pPr marL="534127" indent="0">
              <a:buNone/>
              <a:defRPr sz="390"/>
            </a:lvl4pPr>
            <a:lvl5pPr marL="712169" indent="0">
              <a:buNone/>
              <a:defRPr sz="390"/>
            </a:lvl5pPr>
            <a:lvl6pPr marL="890211" indent="0">
              <a:buNone/>
              <a:defRPr sz="390"/>
            </a:lvl6pPr>
            <a:lvl7pPr marL="1068254" indent="0">
              <a:buNone/>
              <a:defRPr sz="390"/>
            </a:lvl7pPr>
            <a:lvl8pPr marL="1246296" indent="0">
              <a:buNone/>
              <a:defRPr sz="390"/>
            </a:lvl8pPr>
            <a:lvl9pPr marL="1424338" indent="0">
              <a:buNone/>
              <a:defRPr sz="39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7214E-23A9-4319-9C53-AC0E6119AC56}" type="datetimeFigureOut">
              <a:rPr lang="de-AT" smtClean="0"/>
              <a:t>09.09.2022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2E62-519E-4E07-A560-987EE0FB43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6969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81039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7214E-23A9-4319-9C53-AC0E6119AC56}" type="datetimeFigureOut">
              <a:rPr lang="de-AT" smtClean="0"/>
              <a:t>09.09.2022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281364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6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02E62-519E-4E07-A560-987EE0FB43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0790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56085" rtl="0" eaLnBrk="1" latinLnBrk="0" hangingPunct="1">
        <a:lnSpc>
          <a:spcPct val="90000"/>
        </a:lnSpc>
        <a:spcBef>
          <a:spcPct val="0"/>
        </a:spcBef>
        <a:buNone/>
        <a:defRPr sz="17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9021" indent="-89021" algn="l" defTabSz="35608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090" kern="1200">
          <a:solidFill>
            <a:schemeClr val="tx1"/>
          </a:solidFill>
          <a:latin typeface="+mn-lt"/>
          <a:ea typeface="+mn-ea"/>
          <a:cs typeface="+mn-cs"/>
        </a:defRPr>
      </a:lvl1pPr>
      <a:lvl2pPr marL="267064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2pPr>
      <a:lvl3pPr marL="445106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3pPr>
      <a:lvl4pPr marL="623148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4pPr>
      <a:lvl5pPr marL="801190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5pPr>
      <a:lvl6pPr marL="979233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6pPr>
      <a:lvl7pPr marL="1157275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7pPr>
      <a:lvl8pPr marL="1335317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8pPr>
      <a:lvl9pPr marL="1513359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1pPr>
      <a:lvl2pPr marL="178042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2pPr>
      <a:lvl3pPr marL="356085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3pPr>
      <a:lvl4pPr marL="534127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4pPr>
      <a:lvl5pPr marL="712169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5pPr>
      <a:lvl6pPr marL="890211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6pPr>
      <a:lvl7pPr marL="1068254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7pPr>
      <a:lvl8pPr marL="1246296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8pPr>
      <a:lvl9pPr marL="1424338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ergiekostenausgleich.gv.at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09" y="956952"/>
            <a:ext cx="5819987" cy="463422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986828" y="427330"/>
            <a:ext cx="5097768" cy="4616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r>
              <a:rPr lang="de-AT" sz="1200" dirty="0" smtClean="0">
                <a:solidFill>
                  <a:schemeClr val="tx1"/>
                </a:solidFill>
              </a:rPr>
              <a:t>Die </a:t>
            </a:r>
            <a:r>
              <a:rPr lang="de-AT" sz="1200" i="1" dirty="0" smtClean="0">
                <a:solidFill>
                  <a:schemeClr val="tx1"/>
                </a:solidFill>
              </a:rPr>
              <a:t>Gutscheinnummer</a:t>
            </a:r>
            <a:r>
              <a:rPr lang="de-AT" sz="1200" dirty="0" smtClean="0">
                <a:solidFill>
                  <a:schemeClr val="tx1"/>
                </a:solidFill>
              </a:rPr>
              <a:t> und </a:t>
            </a:r>
            <a:r>
              <a:rPr lang="de-AT" sz="1200" i="1" dirty="0" err="1" smtClean="0">
                <a:solidFill>
                  <a:schemeClr val="tx1"/>
                </a:solidFill>
              </a:rPr>
              <a:t>Prüfzahl</a:t>
            </a:r>
            <a:r>
              <a:rPr lang="de-AT" sz="1200" dirty="0" smtClean="0">
                <a:solidFill>
                  <a:schemeClr val="tx1"/>
                </a:solidFill>
              </a:rPr>
              <a:t> ist vorgegeben und wird benötigt, wenn der Gutschein online unter </a:t>
            </a:r>
            <a:r>
              <a:rPr lang="de-AT" sz="1200" dirty="0" smtClean="0">
                <a:solidFill>
                  <a:schemeClr val="tx1"/>
                </a:solidFill>
                <a:hlinkClick r:id="rId3"/>
              </a:rPr>
              <a:t>www.energiekostenausgleich.gv.at</a:t>
            </a:r>
            <a:r>
              <a:rPr lang="de-AT" sz="1200" dirty="0" smtClean="0">
                <a:solidFill>
                  <a:schemeClr val="tx1"/>
                </a:solidFill>
              </a:rPr>
              <a:t> eingereicht wird.</a:t>
            </a:r>
            <a:endParaRPr lang="de-AT" sz="1200" dirty="0">
              <a:solidFill>
                <a:schemeClr val="tx1"/>
              </a:solidFill>
            </a:endParaRPr>
          </a:p>
        </p:txBody>
      </p:sp>
      <p:cxnSp>
        <p:nvCxnSpPr>
          <p:cNvPr id="7" name="Gerade Verbindung mit Pfeil 6"/>
          <p:cNvCxnSpPr/>
          <p:nvPr/>
        </p:nvCxnSpPr>
        <p:spPr>
          <a:xfrm flipH="1">
            <a:off x="1916013" y="869133"/>
            <a:ext cx="270614" cy="654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>
            <a:off x="3838031" y="869133"/>
            <a:ext cx="324394" cy="6548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6421447" y="1435360"/>
            <a:ext cx="3113075" cy="120032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r>
              <a:rPr lang="de-AT" sz="1200" dirty="0" smtClean="0">
                <a:solidFill>
                  <a:schemeClr val="tx1"/>
                </a:solidFill>
              </a:rPr>
              <a:t>Die </a:t>
            </a:r>
            <a:r>
              <a:rPr lang="de-AT" sz="1200" i="1" dirty="0" smtClean="0">
                <a:solidFill>
                  <a:schemeClr val="tx1"/>
                </a:solidFill>
              </a:rPr>
              <a:t>Zählpunkt(</a:t>
            </a:r>
            <a:r>
              <a:rPr lang="de-AT" sz="1200" i="1" dirty="0" err="1" smtClean="0">
                <a:solidFill>
                  <a:schemeClr val="tx1"/>
                </a:solidFill>
              </a:rPr>
              <a:t>nummer</a:t>
            </a:r>
            <a:r>
              <a:rPr lang="de-AT" sz="1200" i="1" dirty="0" smtClean="0">
                <a:solidFill>
                  <a:schemeClr val="tx1"/>
                </a:solidFill>
              </a:rPr>
              <a:t>)</a:t>
            </a:r>
            <a:r>
              <a:rPr lang="de-AT" sz="1200" dirty="0" smtClean="0">
                <a:solidFill>
                  <a:schemeClr val="tx1"/>
                </a:solidFill>
              </a:rPr>
              <a:t> finden Sie beispielsweise auf der letzten Rechnung Ihres Stromlieferanten. Diese beginnt in der Regel mit den Zeichen „AT“ und besteht aus 33 Zeichen. Ohne </a:t>
            </a:r>
            <a:r>
              <a:rPr lang="de-AT" sz="1200" i="1" dirty="0" smtClean="0">
                <a:solidFill>
                  <a:schemeClr val="tx1"/>
                </a:solidFill>
              </a:rPr>
              <a:t>Zählpunkt(</a:t>
            </a:r>
            <a:r>
              <a:rPr lang="de-AT" sz="1200" i="1" dirty="0" err="1" smtClean="0">
                <a:solidFill>
                  <a:schemeClr val="tx1"/>
                </a:solidFill>
              </a:rPr>
              <a:t>nummer</a:t>
            </a:r>
            <a:r>
              <a:rPr lang="de-AT" sz="1200" i="1" dirty="0" smtClean="0">
                <a:solidFill>
                  <a:schemeClr val="tx1"/>
                </a:solidFill>
              </a:rPr>
              <a:t>)</a:t>
            </a:r>
            <a:r>
              <a:rPr lang="de-AT" sz="1200" dirty="0" smtClean="0">
                <a:solidFill>
                  <a:schemeClr val="tx1"/>
                </a:solidFill>
              </a:rPr>
              <a:t> kann keine Berücksichtigung der Gutschrift erfolgen.</a:t>
            </a:r>
            <a:endParaRPr lang="de-AT" sz="1200" dirty="0">
              <a:solidFill>
                <a:schemeClr val="tx1"/>
              </a:solidFill>
            </a:endParaRPr>
          </a:p>
        </p:txBody>
      </p:sp>
      <p:cxnSp>
        <p:nvCxnSpPr>
          <p:cNvPr id="12" name="Gerade Verbindung mit Pfeil 11"/>
          <p:cNvCxnSpPr>
            <a:stCxn id="11" idx="1"/>
          </p:cNvCxnSpPr>
          <p:nvPr/>
        </p:nvCxnSpPr>
        <p:spPr>
          <a:xfrm flipH="1">
            <a:off x="5172076" y="2035525"/>
            <a:ext cx="1249371" cy="1742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6421446" y="4966579"/>
            <a:ext cx="2911873" cy="8309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r>
              <a:rPr lang="de-AT" sz="1200" dirty="0" smtClean="0">
                <a:solidFill>
                  <a:schemeClr val="tx1"/>
                </a:solidFill>
              </a:rPr>
              <a:t>Wenn Sie uns bei den Kontaktdaten die </a:t>
            </a:r>
            <a:r>
              <a:rPr lang="de-AT" sz="1200" i="1" dirty="0" smtClean="0">
                <a:solidFill>
                  <a:schemeClr val="tx1"/>
                </a:solidFill>
              </a:rPr>
              <a:t>Telefonnummer</a:t>
            </a:r>
            <a:r>
              <a:rPr lang="de-AT" sz="1200" dirty="0" smtClean="0">
                <a:solidFill>
                  <a:schemeClr val="tx1"/>
                </a:solidFill>
              </a:rPr>
              <a:t> bzw. </a:t>
            </a:r>
            <a:r>
              <a:rPr lang="de-AT" sz="1200" i="1" dirty="0" smtClean="0">
                <a:solidFill>
                  <a:schemeClr val="tx1"/>
                </a:solidFill>
              </a:rPr>
              <a:t>E-Mail-Adresse</a:t>
            </a:r>
            <a:r>
              <a:rPr lang="de-AT" sz="1200" dirty="0" smtClean="0">
                <a:solidFill>
                  <a:schemeClr val="tx1"/>
                </a:solidFill>
              </a:rPr>
              <a:t> angeben, können wir Sie im Bedarfsfall kontaktieren.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6421446" y="2777649"/>
            <a:ext cx="2947885" cy="10156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r>
              <a:rPr lang="de-AT" sz="1200" dirty="0" smtClean="0">
                <a:solidFill>
                  <a:schemeClr val="tx1"/>
                </a:solidFill>
              </a:rPr>
              <a:t>Geben Sie unbedingt den vollständigen </a:t>
            </a:r>
            <a:r>
              <a:rPr lang="de-AT" sz="1200" i="1" dirty="0" smtClean="0">
                <a:solidFill>
                  <a:schemeClr val="tx1"/>
                </a:solidFill>
              </a:rPr>
              <a:t>Namen</a:t>
            </a:r>
            <a:r>
              <a:rPr lang="de-AT" sz="1200" dirty="0" smtClean="0">
                <a:solidFill>
                  <a:schemeClr val="tx1"/>
                </a:solidFill>
              </a:rPr>
              <a:t> und das </a:t>
            </a:r>
            <a:r>
              <a:rPr lang="de-AT" sz="1200" i="1" dirty="0" smtClean="0">
                <a:solidFill>
                  <a:schemeClr val="tx1"/>
                </a:solidFill>
              </a:rPr>
              <a:t>Geburtsdatum</a:t>
            </a:r>
            <a:r>
              <a:rPr lang="de-AT" sz="1200" dirty="0" smtClean="0">
                <a:solidFill>
                  <a:schemeClr val="tx1"/>
                </a:solidFill>
              </a:rPr>
              <a:t> jener Person an, die für die auf dem Gutschein angegebene Adresse anspruchsberechtigt ist.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421447" y="3995501"/>
            <a:ext cx="2911873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r>
              <a:rPr lang="de-AT" sz="1200" dirty="0" smtClean="0">
                <a:solidFill>
                  <a:schemeClr val="tx1"/>
                </a:solidFill>
              </a:rPr>
              <a:t>Geben Sie den Namen Ihres </a:t>
            </a:r>
            <a:r>
              <a:rPr lang="de-AT" sz="1200" i="1" dirty="0" smtClean="0">
                <a:solidFill>
                  <a:schemeClr val="tx1"/>
                </a:solidFill>
              </a:rPr>
              <a:t>Stromlieferanten</a:t>
            </a:r>
            <a:r>
              <a:rPr lang="de-AT" sz="1200" dirty="0" smtClean="0">
                <a:solidFill>
                  <a:schemeClr val="tx1"/>
                </a:solidFill>
              </a:rPr>
              <a:t> an. Diesen finden Sie bspw. auf der letzten Stromabrechnung.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896531" y="5788194"/>
            <a:ext cx="5188065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r>
              <a:rPr lang="de-AT" sz="1200" dirty="0" smtClean="0">
                <a:solidFill>
                  <a:schemeClr val="tx1"/>
                </a:solidFill>
              </a:rPr>
              <a:t>Nur wenn Sie durch </a:t>
            </a:r>
            <a:r>
              <a:rPr lang="de-AT" sz="1200" b="1" dirty="0" smtClean="0">
                <a:solidFill>
                  <a:schemeClr val="tx1"/>
                </a:solidFill>
              </a:rPr>
              <a:t>Ankreuzen</a:t>
            </a:r>
            <a:r>
              <a:rPr lang="de-AT" sz="1200" dirty="0" smtClean="0">
                <a:solidFill>
                  <a:schemeClr val="tx1"/>
                </a:solidFill>
              </a:rPr>
              <a:t> dieser </a:t>
            </a:r>
            <a:r>
              <a:rPr lang="de-AT" sz="1200" dirty="0" smtClean="0">
                <a:solidFill>
                  <a:schemeClr val="tx1"/>
                </a:solidFill>
              </a:rPr>
              <a:t>beiden Optionen bestätigen, </a:t>
            </a:r>
            <a:r>
              <a:rPr lang="de-AT" sz="1200" dirty="0" smtClean="0">
                <a:solidFill>
                  <a:schemeClr val="tx1"/>
                </a:solidFill>
              </a:rPr>
              <a:t>dass Sie anspruchsberechtigt sind, können wir Ihren Gutschein verarbeiten. Anderenfalls müssen wir den Gutschein aus rechtlichen Gründen </a:t>
            </a:r>
            <a:r>
              <a:rPr lang="de-AT" sz="1200" dirty="0">
                <a:solidFill>
                  <a:schemeClr val="tx1"/>
                </a:solidFill>
              </a:rPr>
              <a:t>leider ablehnen</a:t>
            </a:r>
            <a:r>
              <a:rPr lang="de-AT" sz="1200" dirty="0" smtClean="0">
                <a:solidFill>
                  <a:schemeClr val="tx1"/>
                </a:solidFill>
              </a:rPr>
              <a:t>.</a:t>
            </a:r>
            <a:endParaRPr lang="de-AT" sz="1200" dirty="0">
              <a:solidFill>
                <a:schemeClr val="tx1"/>
              </a:solidFill>
            </a:endParaRPr>
          </a:p>
        </p:txBody>
      </p:sp>
      <p:cxnSp>
        <p:nvCxnSpPr>
          <p:cNvPr id="24" name="Gerade Verbindung mit Pfeil 23"/>
          <p:cNvCxnSpPr>
            <a:stCxn id="21" idx="1"/>
          </p:cNvCxnSpPr>
          <p:nvPr/>
        </p:nvCxnSpPr>
        <p:spPr>
          <a:xfrm flipH="1" flipV="1">
            <a:off x="5498702" y="2657657"/>
            <a:ext cx="922744" cy="6278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21" idx="1"/>
          </p:cNvCxnSpPr>
          <p:nvPr/>
        </p:nvCxnSpPr>
        <p:spPr>
          <a:xfrm flipH="1" flipV="1">
            <a:off x="5372100" y="3143477"/>
            <a:ext cx="1049346" cy="1420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21" idx="1"/>
          </p:cNvCxnSpPr>
          <p:nvPr/>
        </p:nvCxnSpPr>
        <p:spPr>
          <a:xfrm flipH="1">
            <a:off x="5372100" y="3285481"/>
            <a:ext cx="1049346" cy="8070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5" name="Gerader Verbinder 34"/>
          <p:cNvCxnSpPr>
            <a:stCxn id="22" idx="1"/>
          </p:cNvCxnSpPr>
          <p:nvPr/>
        </p:nvCxnSpPr>
        <p:spPr>
          <a:xfrm flipH="1" flipV="1">
            <a:off x="4533900" y="4298914"/>
            <a:ext cx="1887547" cy="1975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flipH="1" flipV="1">
            <a:off x="4533899" y="3623614"/>
            <a:ext cx="1" cy="6708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>
            <a:stCxn id="16" idx="1"/>
          </p:cNvCxnSpPr>
          <p:nvPr/>
        </p:nvCxnSpPr>
        <p:spPr>
          <a:xfrm flipH="1" flipV="1">
            <a:off x="3000375" y="4092514"/>
            <a:ext cx="3421071" cy="12895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>
            <a:stCxn id="16" idx="1"/>
          </p:cNvCxnSpPr>
          <p:nvPr/>
        </p:nvCxnSpPr>
        <p:spPr>
          <a:xfrm flipH="1" flipV="1">
            <a:off x="4870752" y="4576685"/>
            <a:ext cx="1550694" cy="8053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/>
          <p:nvPr/>
        </p:nvCxnSpPr>
        <p:spPr>
          <a:xfrm flipH="1" flipV="1">
            <a:off x="434688" y="5181600"/>
            <a:ext cx="746413" cy="6159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 flipH="1" flipV="1">
            <a:off x="434687" y="4889903"/>
            <a:ext cx="746414" cy="9076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2" name="Textfeld 61"/>
          <p:cNvSpPr txBox="1"/>
          <p:nvPr/>
        </p:nvSpPr>
        <p:spPr>
          <a:xfrm>
            <a:off x="6421446" y="178633"/>
            <a:ext cx="3113076" cy="10156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r>
              <a:rPr lang="de-AT" sz="1200" b="1" dirty="0" smtClean="0">
                <a:solidFill>
                  <a:schemeClr val="tx1"/>
                </a:solidFill>
              </a:rPr>
              <a:t>Wichtig: </a:t>
            </a:r>
            <a:r>
              <a:rPr lang="de-AT" sz="1200" dirty="0" smtClean="0">
                <a:solidFill>
                  <a:schemeClr val="tx1"/>
                </a:solidFill>
              </a:rPr>
              <a:t>Sie können nur einen Gutschein einreichen, der für Ihre Adresse vorgesehen ist. Kontrollieren Sie daher unbedingt vor dem Einreichen die auf dem Gutschein im Adressfeld aufgedruckte Adresse (links oben)</a:t>
            </a:r>
            <a:endParaRPr lang="de-AT" sz="1200" dirty="0">
              <a:solidFill>
                <a:schemeClr val="tx1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421446" y="6122323"/>
            <a:ext cx="2839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b="1" dirty="0" smtClean="0"/>
              <a:t>Vielen Dank für Ihre Unterstützung!</a:t>
            </a:r>
            <a:endParaRPr lang="de-AT" sz="1400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26" y="113260"/>
            <a:ext cx="1437478" cy="3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522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0E686CE88D3B744BFDF9ABE6B5F30FC" ma:contentTypeVersion="27" ma:contentTypeDescription="Ein neues Dokument erstellen." ma:contentTypeScope="" ma:versionID="7fbf9c4915b9aaca3335d3877ef460e3">
  <xsd:schema xmlns:xsd="http://www.w3.org/2001/XMLSchema" xmlns:xs="http://www.w3.org/2001/XMLSchema" xmlns:p="http://schemas.microsoft.com/office/2006/metadata/properties" xmlns:ns2="8ac8e826-e8c1-43f9-a05b-920360168614" xmlns:ns3="4bbc7b70-0b0d-40f7-bff2-cccc3f726186" targetNamespace="http://schemas.microsoft.com/office/2006/metadata/properties" ma:root="true" ma:fieldsID="5ea33e448f2e1156dbecfef0e3fcf1aa" ns2:_="" ns3:_="">
    <xsd:import namespace="8ac8e826-e8c1-43f9-a05b-920360168614"/>
    <xsd:import namespace="4bbc7b70-0b0d-40f7-bff2-cccc3f7261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LengthInSeconds" minOccurs="0"/>
                <xsd:element ref="ns2:TaxCatchAll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c8e826-e8c1-43f9-a05b-920360168614" elementFormDefault="qualified">
    <xsd:import namespace="http://schemas.microsoft.com/office/2006/documentManagement/types"/>
    <xsd:import namespace="http://schemas.microsoft.com/office/infopath/2007/PartnerControls"/>
    <xsd:element name="SharedWithUsers" ma:index="5" nillable="true" ma:displayName="Freigegeben für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Freigegeben für - Details" ma:hidden="true" ma:internalName="SharedWithDetails" ma:readOnly="true">
      <xsd:simpleType>
        <xsd:restriction base="dms:Note"/>
      </xsd:simpleType>
    </xsd:element>
    <xsd:element name="TaxCatchAll" ma:index="20" nillable="true" ma:displayName="Taxonomy Catch All Column" ma:hidden="true" ma:list="{1ba59d2e-3f3e-4251-9abd-d645b49e9491}" ma:internalName="TaxCatchAll" ma:showField="CatchAllData" ma:web="8ac8e826-e8c1-43f9-a05b-9203601686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bc7b70-0b0d-40f7-bff2-cccc3f7261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0" nillable="true" ma:displayName="Tags" ma:hidden="true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hidden="true" ma:internalName="MediaServiceKeyPoints" ma:readOnly="true">
      <xsd:simpleType>
        <xsd:restriction base="dms:Note"/>
      </xsd:simple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355f14df-e690-4863-a271-134cac51443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Inhaltstyp"/>
        <xsd:element ref="dc:title" minOccurs="0" maxOccurs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DB0F9D-FA74-4D4A-8A1F-4F6630A6AB74}"/>
</file>

<file path=customXml/itemProps2.xml><?xml version="1.0" encoding="utf-8"?>
<ds:datastoreItem xmlns:ds="http://schemas.openxmlformats.org/officeDocument/2006/customXml" ds:itemID="{C6C9EF62-8AED-4A27-AC2F-2EE195E245E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Office PowerPoint</Application>
  <PresentationFormat>A4-Papier (210 x 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BMF Infra2019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Siller Ernst</dc:creator>
  <cp:lastModifiedBy>Koch Robert</cp:lastModifiedBy>
  <cp:revision>10</cp:revision>
  <dcterms:created xsi:type="dcterms:W3CDTF">2022-09-08T07:42:10Z</dcterms:created>
  <dcterms:modified xsi:type="dcterms:W3CDTF">2022-09-09T15:27:13Z</dcterms:modified>
</cp:coreProperties>
</file>